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3"/>
  </p:notesMasterIdLst>
  <p:handoutMasterIdLst>
    <p:handoutMasterId r:id="rId24"/>
  </p:handoutMasterIdLst>
  <p:sldIdLst>
    <p:sldId id="293" r:id="rId5"/>
    <p:sldId id="294" r:id="rId6"/>
    <p:sldId id="297" r:id="rId7"/>
    <p:sldId id="295" r:id="rId8"/>
    <p:sldId id="298" r:id="rId9"/>
    <p:sldId id="308" r:id="rId10"/>
    <p:sldId id="300" r:id="rId11"/>
    <p:sldId id="313" r:id="rId12"/>
    <p:sldId id="299" r:id="rId13"/>
    <p:sldId id="307" r:id="rId14"/>
    <p:sldId id="301" r:id="rId15"/>
    <p:sldId id="303" r:id="rId16"/>
    <p:sldId id="304" r:id="rId17"/>
    <p:sldId id="305" r:id="rId18"/>
    <p:sldId id="309" r:id="rId19"/>
    <p:sldId id="306" r:id="rId20"/>
    <p:sldId id="310" r:id="rId21"/>
    <p:sldId id="31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a Luisa Pinto Rodrigues" initials="ALPR" lastIdx="3" clrIdx="0">
    <p:extLst>
      <p:ext uri="{19B8F6BF-5375-455C-9EA6-DF929625EA0E}">
        <p15:presenceInfo xmlns:p15="http://schemas.microsoft.com/office/powerpoint/2012/main" userId="S::analuisa.pintorodrigues@unil.ch::8af23d2b-dc02-46db-bf88-ce47f5dbe44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  <a:srgbClr val="004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69" autoAdjust="0"/>
    <p:restoredTop sz="83333" autoAdjust="0"/>
  </p:normalViewPr>
  <p:slideViewPr>
    <p:cSldViewPr>
      <p:cViewPr varScale="1">
        <p:scale>
          <a:sx n="95" d="100"/>
          <a:sy n="95" d="100"/>
        </p:scale>
        <p:origin x="166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1" d="100"/>
          <a:sy n="51" d="100"/>
        </p:scale>
        <p:origin x="2697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2T11:01:49.127" idx="1">
    <p:pos x="10" y="10"/>
    <p:text>+TP?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2T11:14:42.606" idx="3">
    <p:pos x="10" y="10"/>
    <p:text>J'ai ajouté JSP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2T11:05:48.881" idx="2">
    <p:pos x="10" y="10"/>
    <p:text>+ TP?</p:text>
    <p:extLst>
      <p:ext uri="{C676402C-5697-4E1C-873F-D02D1690AC5C}">
        <p15:threadingInfo xmlns:p15="http://schemas.microsoft.com/office/powerpoint/2012/main" timeZoneBias="-6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4152186-36A5-49AD-A1DB-7D4AB842A32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324F6-6154-4910-8B57-8C56BB3E27D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169451-4BDB-43D4-9BED-96C0F92A33B1}" type="datetimeFigureOut">
              <a:rPr lang="fr-CH" smtClean="0"/>
              <a:t>02.11.2020</a:t>
            </a:fld>
            <a:endParaRPr lang="fr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4B508A-7D91-4E87-B12D-DA98121F5B9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B3B80A-0C4E-4CA0-BAB8-0CCF8FE661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2F06FF-89A4-4E18-8574-9B49141568F8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360501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jpg>
</file>

<file path=ppt/media/image2.jpe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B40485-E7A1-4D6D-A523-38F139E36E94}" type="datetimeFigureOut">
              <a:rPr lang="fr-CH" smtClean="0"/>
              <a:t>02.11.2020</a:t>
            </a:fld>
            <a:endParaRPr lang="fr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5B61FB-807D-4E55-8CC3-411DC05EE8C2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591847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post.com/sg/pets/233861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Léon.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4017010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Danny Ici perdre qqs mots sur pourquoi on utilise un bdd </a:t>
            </a:r>
            <a:r>
              <a:rPr lang="fr-CH" dirty="0" err="1"/>
              <a:t>sql</a:t>
            </a:r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10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462806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Danny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985067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Danny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12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54269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Luisa Raisons code client plutôt que serveur: site centré client, trop de données, serveur redondant (pas plus d’infos), proche de ce que voit le client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13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5649513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Léon Etapes de </a:t>
            </a:r>
            <a:r>
              <a:rPr lang="fr-FR" dirty="0" err="1"/>
              <a:t>parsing</a:t>
            </a:r>
            <a:r>
              <a:rPr lang="fr-FR" dirty="0"/>
              <a:t>: texte brut, puis étapes. Mais chaque étape = un code. </a:t>
            </a:r>
            <a:r>
              <a:rPr lang="fr-FR" dirty="0" err="1"/>
              <a:t>Parsing_Adpost.py</a:t>
            </a:r>
            <a:r>
              <a:rPr lang="fr-FR" dirty="0"/>
              <a:t>: données brutes extraites pour chaque champ.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14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334214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Léon: on a dû prendre un index unique qui </a:t>
            </a:r>
            <a:r>
              <a:rPr lang="fr-FR" dirty="0" err="1"/>
              <a:t>numéroannonce_pays</a:t>
            </a:r>
            <a:r>
              <a:rPr lang="fr-FR" dirty="0"/>
              <a:t>, plutôt que seulement le numéro de l’annonce. 1:n one to </a:t>
            </a:r>
            <a:r>
              <a:rPr lang="fr-FR" dirty="0" err="1"/>
              <a:t>many</a:t>
            </a:r>
            <a:r>
              <a:rPr lang="fr-FR" dirty="0"/>
              <a:t> au lieu de 1:1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15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3293098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Luisa Montrer table mappant les noms</a:t>
            </a:r>
          </a:p>
          <a:p>
            <a:r>
              <a:rPr lang="fr-CH" dirty="0">
                <a:hlinkClick r:id="rId3"/>
              </a:rPr>
              <a:t>https://www.adpost.com/sg/pets/233861/</a:t>
            </a:r>
            <a:endParaRPr lang="fr-CH" dirty="0"/>
          </a:p>
          <a:p>
            <a:r>
              <a:rPr lang="fr-CH" dirty="0"/>
              <a:t>https://</a:t>
            </a:r>
            <a:r>
              <a:rPr lang="fr-CH" dirty="0" err="1"/>
              <a:t>www.adpost.com</a:t>
            </a:r>
            <a:r>
              <a:rPr lang="fr-CH" dirty="0"/>
              <a:t>/</a:t>
            </a:r>
            <a:r>
              <a:rPr lang="fr-CH" dirty="0" err="1"/>
              <a:t>sg</a:t>
            </a:r>
            <a:r>
              <a:rPr lang="fr-CH" dirty="0"/>
              <a:t>/pets/</a:t>
            </a:r>
            <a:r>
              <a:rPr lang="fr-CH"/>
              <a:t>223593/ </a:t>
            </a:r>
          </a:p>
          <a:p>
            <a:endParaRPr lang="fr-CH"/>
          </a:p>
          <a:p>
            <a:endParaRPr lang="fr-CH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16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7483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Léon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2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95252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CH" dirty="0"/>
              <a:t>Jasmin, (cercle vicieux), top 3 des trafics mondiaux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3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017550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Danny</a:t>
            </a:r>
          </a:p>
          <a:p>
            <a:r>
              <a:rPr lang="fr-FR" dirty="0"/>
              <a:t>Illégal </a:t>
            </a:r>
            <a:r>
              <a:rPr lang="fr-FR" dirty="0" err="1"/>
              <a:t>intranational</a:t>
            </a:r>
            <a:r>
              <a:rPr lang="fr-FR" dirty="0"/>
              <a:t> si pas de permis, or jamais mentionné</a:t>
            </a:r>
          </a:p>
          <a:p>
            <a:r>
              <a:rPr lang="fr-FR" dirty="0"/>
              <a:t>Stigmates du marché illégal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4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181728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Luisa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5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243587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Luisa Recherche des solutions existantes: personnes ayant la même problématique avec comparaison aux espèces CITES + les marchés en ligne. Comment ID l’espèce d’un oiseau, donc lier ce qu’on trouve sur le site à la classification CITES.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6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721635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Jasmin Démo de la site: ouverture, montrer les 12 </a:t>
            </a:r>
            <a:r>
              <a:rPr lang="fr-CH" dirty="0" err="1"/>
              <a:t>sousdivisions</a:t>
            </a:r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7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1083470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Jasmin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8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953463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Jasmin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9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188344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11/2/2020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11/2/2020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11/2/2020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852" y="548680"/>
            <a:ext cx="10058400" cy="720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412874"/>
            <a:ext cx="10058400" cy="4467861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11/2/2020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11/2/2020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6261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412875"/>
            <a:ext cx="4663440" cy="4439285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1412875"/>
            <a:ext cx="4663440" cy="4439285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11/2/2020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89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412875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183156"/>
            <a:ext cx="4663440" cy="3773141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1412875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183157"/>
            <a:ext cx="4663440" cy="3773824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11/2/2020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11/2/2020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11/2/2020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11/2/2020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11/2/2020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11/2/2020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2" y="2613546"/>
            <a:ext cx="4775075" cy="1630907"/>
          </a:xfrm>
        </p:spPr>
        <p:txBody>
          <a:bodyPr>
            <a:normAutofit fontScale="90000"/>
          </a:bodyPr>
          <a:lstStyle/>
          <a:p>
            <a:r>
              <a:rPr lang="fr-FR" sz="4400" dirty="0"/>
              <a:t>TRAFIC D’OISEAUX SUR LA PLATEFORME ADPOST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26593B3-68E2-4888-B038-B1944F7627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7501" y="6160818"/>
            <a:ext cx="8936846" cy="457201"/>
          </a:xfrm>
        </p:spPr>
        <p:txBody>
          <a:bodyPr/>
          <a:lstStyle/>
          <a:p>
            <a:pPr algn="l"/>
            <a:r>
              <a:rPr lang="fr-CH" dirty="0"/>
              <a:t>D. </a:t>
            </a:r>
            <a:r>
              <a:rPr lang="fr-CH" dirty="0" err="1"/>
              <a:t>Kohler</a:t>
            </a:r>
            <a:r>
              <a:rPr lang="fr-CH" dirty="0"/>
              <a:t>, L. Lopez, A. L. P. Rodrigues, J. Wyss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F8105-FBD1-40CB-845E-0A66962E6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L’automatisation du travail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330EC-AD7F-474D-9F5C-783DBD916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Modules utilisés: </a:t>
            </a:r>
          </a:p>
          <a:p>
            <a:pPr lvl="1"/>
            <a:r>
              <a:rPr lang="fr-CH" dirty="0"/>
              <a:t>Acquisition des données: adaptation des scripts de </a:t>
            </a:r>
            <a:r>
              <a:rPr lang="fr-CH" dirty="0" err="1"/>
              <a:t>T</a:t>
            </a:r>
            <a:r>
              <a:rPr lang="fr-CH" dirty="0"/>
              <a:t>. Pineau</a:t>
            </a:r>
          </a:p>
          <a:p>
            <a:pPr lvl="1"/>
            <a:r>
              <a:rPr lang="fr-CH" dirty="0"/>
              <a:t>Stockage des données: </a:t>
            </a:r>
            <a:r>
              <a:rPr lang="fr-CH" dirty="0" err="1"/>
              <a:t>Sqlalchemy</a:t>
            </a:r>
            <a:endParaRPr lang="fr-CH" dirty="0"/>
          </a:p>
          <a:p>
            <a:pPr lvl="1"/>
            <a:r>
              <a:rPr lang="fr-CH" dirty="0"/>
              <a:t>Pré-traitements des données : Pandas/SQL</a:t>
            </a:r>
          </a:p>
          <a:p>
            <a:pPr lvl="1"/>
            <a:r>
              <a:rPr lang="fr-CH" dirty="0"/>
              <a:t>Analyses et visualisations : Tableau / Pandas </a:t>
            </a:r>
          </a:p>
        </p:txBody>
      </p:sp>
    </p:spTree>
    <p:extLst>
      <p:ext uri="{BB962C8B-B14F-4D97-AF65-F5344CB8AC3E}">
        <p14:creationId xmlns:p14="http://schemas.microsoft.com/office/powerpoint/2010/main" val="4250733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3EA1D13-BD27-4AB8-94C4-AE782ADF68BF}"/>
              </a:ext>
            </a:extLst>
          </p:cNvPr>
          <p:cNvCxnSpPr/>
          <p:nvPr/>
        </p:nvCxnSpPr>
        <p:spPr>
          <a:xfrm>
            <a:off x="2063552" y="5452764"/>
            <a:ext cx="67687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FD77CE-13F2-48C3-B375-6AC864B79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L’automatisation du travail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C460A7-3C79-44E5-A347-7E45361EA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1412875"/>
            <a:ext cx="10058400" cy="640080"/>
          </a:xfrm>
        </p:spPr>
        <p:txBody>
          <a:bodyPr>
            <a:normAutofit/>
          </a:bodyPr>
          <a:lstStyle/>
          <a:p>
            <a:r>
              <a:rPr lang="fr-CH" sz="2800" b="0" dirty="0"/>
              <a:t>1. </a:t>
            </a:r>
            <a:r>
              <a:rPr lang="fr-CH" sz="2800" b="0" dirty="0" err="1"/>
              <a:t>Crawling</a:t>
            </a:r>
            <a:r>
              <a:rPr lang="fr-CH" sz="2800" b="0" dirty="0"/>
              <a:t>: Obtenir les </a:t>
            </a:r>
            <a:r>
              <a:rPr lang="fr-CH" sz="2800" b="0" dirty="0" err="1"/>
              <a:t>URLs</a:t>
            </a:r>
            <a:r>
              <a:rPr lang="fr-CH" sz="2800" b="0" dirty="0"/>
              <a:t> d’intérêt </a:t>
            </a:r>
          </a:p>
        </p:txBody>
      </p:sp>
      <p:sp>
        <p:nvSpPr>
          <p:cNvPr id="15" name="Arrow: Up 14">
            <a:extLst>
              <a:ext uri="{FF2B5EF4-FFF2-40B4-BE49-F238E27FC236}">
                <a16:creationId xmlns:a16="http://schemas.microsoft.com/office/drawing/2014/main" id="{DC559421-263D-47BA-A9F0-543BEF4187E1}"/>
              </a:ext>
            </a:extLst>
          </p:cNvPr>
          <p:cNvSpPr/>
          <p:nvPr/>
        </p:nvSpPr>
        <p:spPr>
          <a:xfrm rot="5400000">
            <a:off x="2261574" y="4292996"/>
            <a:ext cx="1296144" cy="2304256"/>
          </a:xfrm>
          <a:prstGeom prst="up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C946FE1-C439-4C44-B4BB-903009F4E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2183157"/>
            <a:ext cx="10055352" cy="24699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H" sz="2400" b="1" dirty="0"/>
              <a:t>getCountries.py </a:t>
            </a:r>
          </a:p>
          <a:p>
            <a:pPr marL="0" indent="0">
              <a:buNone/>
            </a:pPr>
            <a:r>
              <a:rPr lang="fr-CH" sz="2400" dirty="0"/>
              <a:t>Buts: </a:t>
            </a:r>
          </a:p>
          <a:p>
            <a:pPr>
              <a:buFontTx/>
              <a:buChar char="-"/>
            </a:pPr>
            <a:r>
              <a:rPr lang="fr-CH" sz="2400" dirty="0"/>
              <a:t>Récupérer le code serveur de adpost.com</a:t>
            </a:r>
          </a:p>
          <a:p>
            <a:pPr>
              <a:buFontTx/>
              <a:buChar char="-"/>
            </a:pPr>
            <a:r>
              <a:rPr lang="fr-CH" sz="2400" dirty="0"/>
              <a:t>Parser ce code serveur pour obtenir les </a:t>
            </a:r>
            <a:r>
              <a:rPr lang="fr-CH" sz="2400" dirty="0" err="1"/>
              <a:t>URLs</a:t>
            </a:r>
            <a:r>
              <a:rPr lang="fr-CH" sz="2400" dirty="0"/>
              <a:t> dédiés aux différents pays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60499DA-C5D9-4949-9293-504077D5CE77}"/>
              </a:ext>
            </a:extLst>
          </p:cNvPr>
          <p:cNvSpPr/>
          <p:nvPr/>
        </p:nvSpPr>
        <p:spPr>
          <a:xfrm>
            <a:off x="4709846" y="4980292"/>
            <a:ext cx="2772308" cy="9361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E161F5-9F7D-4B01-AEFF-BA53E7EA3460}"/>
              </a:ext>
            </a:extLst>
          </p:cNvPr>
          <p:cNvSpPr txBox="1"/>
          <p:nvPr/>
        </p:nvSpPr>
        <p:spPr>
          <a:xfrm>
            <a:off x="2382672" y="5376452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adpost.com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A6B8FE-5CF6-4EB6-A888-B60C7402600D}"/>
              </a:ext>
            </a:extLst>
          </p:cNvPr>
          <p:cNvSpPr txBox="1"/>
          <p:nvPr/>
        </p:nvSpPr>
        <p:spPr>
          <a:xfrm>
            <a:off x="5087888" y="5209164"/>
            <a:ext cx="2160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i="1" dirty="0">
                <a:solidFill>
                  <a:schemeClr val="bg1"/>
                </a:solidFill>
              </a:rPr>
              <a:t>getCountries.py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F21233-C115-40B1-89BA-F39595FA0375}"/>
              </a:ext>
            </a:extLst>
          </p:cNvPr>
          <p:cNvSpPr txBox="1"/>
          <p:nvPr/>
        </p:nvSpPr>
        <p:spPr>
          <a:xfrm>
            <a:off x="1844904" y="5083432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Input: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FAD53D2-4161-4519-92C4-3D5D0974D0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" t="10819" r="62912" b="38050"/>
          <a:stretch/>
        </p:blipFill>
        <p:spPr>
          <a:xfrm>
            <a:off x="7918581" y="4245147"/>
            <a:ext cx="2480817" cy="19280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A032224-FB03-434B-8999-395C31838CDB}"/>
              </a:ext>
            </a:extLst>
          </p:cNvPr>
          <p:cNvSpPr txBox="1"/>
          <p:nvPr/>
        </p:nvSpPr>
        <p:spPr>
          <a:xfrm>
            <a:off x="7918581" y="6139898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table: Countries </a:t>
            </a:r>
          </a:p>
        </p:txBody>
      </p:sp>
    </p:spTree>
    <p:extLst>
      <p:ext uri="{BB962C8B-B14F-4D97-AF65-F5344CB8AC3E}">
        <p14:creationId xmlns:p14="http://schemas.microsoft.com/office/powerpoint/2010/main" val="2989558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335C362-013F-4462-A971-6D5DEAC76B5F}"/>
              </a:ext>
            </a:extLst>
          </p:cNvPr>
          <p:cNvCxnSpPr/>
          <p:nvPr/>
        </p:nvCxnSpPr>
        <p:spPr>
          <a:xfrm>
            <a:off x="2063552" y="5452764"/>
            <a:ext cx="67687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FD77CE-13F2-48C3-B375-6AC864B79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L’automatisation du travail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C460A7-3C79-44E5-A347-7E45361EA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1412875"/>
            <a:ext cx="10058400" cy="640080"/>
          </a:xfrm>
        </p:spPr>
        <p:txBody>
          <a:bodyPr>
            <a:normAutofit/>
          </a:bodyPr>
          <a:lstStyle/>
          <a:p>
            <a:r>
              <a:rPr lang="fr-CH" sz="2800" b="0" dirty="0"/>
              <a:t>1. </a:t>
            </a:r>
            <a:r>
              <a:rPr lang="fr-CH" sz="2800" b="0" dirty="0" err="1"/>
              <a:t>Crawling</a:t>
            </a:r>
            <a:r>
              <a:rPr lang="fr-CH" sz="2800" b="0" dirty="0"/>
              <a:t>: Obtenir les </a:t>
            </a:r>
            <a:r>
              <a:rPr lang="fr-CH" sz="2800" b="0" dirty="0" err="1"/>
              <a:t>URLs</a:t>
            </a:r>
            <a:r>
              <a:rPr lang="fr-CH" sz="2800" b="0" dirty="0"/>
              <a:t> d’intérêt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C946FE1-C439-4C44-B4BB-903009F4E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2060848"/>
            <a:ext cx="10055352" cy="24699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H" sz="2400" b="1" dirty="0"/>
              <a:t>getArticles.py </a:t>
            </a:r>
          </a:p>
          <a:p>
            <a:pPr marL="0" indent="0">
              <a:buNone/>
            </a:pPr>
            <a:r>
              <a:rPr lang="fr-CH" sz="2400" dirty="0"/>
              <a:t>But: </a:t>
            </a:r>
          </a:p>
          <a:p>
            <a:pPr marL="0" indent="0">
              <a:buNone/>
            </a:pPr>
            <a:r>
              <a:rPr lang="fr-CH" sz="2400" dirty="0"/>
              <a:t>- Extraire les </a:t>
            </a:r>
            <a:r>
              <a:rPr lang="fr-CH" sz="2400" dirty="0" err="1"/>
              <a:t>URLs</a:t>
            </a:r>
            <a:r>
              <a:rPr lang="fr-CH" sz="2400" dirty="0"/>
              <a:t> pour chaque annonce dans la section des oiseaux (animaux/oiseaux/en vente ou pour adoption)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FAD53D2-4161-4519-92C4-3D5D0974D0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" t="10819" r="62912" b="38050"/>
          <a:stretch/>
        </p:blipFill>
        <p:spPr>
          <a:xfrm>
            <a:off x="1778979" y="3977150"/>
            <a:ext cx="2480817" cy="192803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F18570D-A25E-4432-94CD-FF1BD350C40B}"/>
              </a:ext>
            </a:extLst>
          </p:cNvPr>
          <p:cNvSpPr/>
          <p:nvPr/>
        </p:nvSpPr>
        <p:spPr>
          <a:xfrm>
            <a:off x="4709846" y="4941167"/>
            <a:ext cx="2772308" cy="9361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26FE04-7B54-4AD3-9D72-BF3BE420D1C6}"/>
              </a:ext>
            </a:extLst>
          </p:cNvPr>
          <p:cNvSpPr txBox="1"/>
          <p:nvPr/>
        </p:nvSpPr>
        <p:spPr>
          <a:xfrm>
            <a:off x="5159896" y="5245070"/>
            <a:ext cx="2160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i="1" dirty="0">
                <a:solidFill>
                  <a:schemeClr val="bg1"/>
                </a:solidFill>
              </a:rPr>
              <a:t>getArticles.py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A196DD-6D63-4034-87BC-68255B001B92}"/>
              </a:ext>
            </a:extLst>
          </p:cNvPr>
          <p:cNvSpPr txBox="1"/>
          <p:nvPr/>
        </p:nvSpPr>
        <p:spPr>
          <a:xfrm>
            <a:off x="8010706" y="6093297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table: </a:t>
            </a:r>
            <a:r>
              <a:rPr lang="fr-CH" dirty="0" err="1"/>
              <a:t>url_ads</a:t>
            </a:r>
            <a:endParaRPr lang="fr-CH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19D286-7F7A-4946-922E-96C181D68E50}"/>
              </a:ext>
            </a:extLst>
          </p:cNvPr>
          <p:cNvSpPr txBox="1"/>
          <p:nvPr/>
        </p:nvSpPr>
        <p:spPr>
          <a:xfrm>
            <a:off x="1778979" y="6094785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table: Countries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80BDA6-1B07-4F49-A85B-74F90AF79E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894" r="31691" b="11151"/>
          <a:stretch/>
        </p:blipFill>
        <p:spPr>
          <a:xfrm>
            <a:off x="8010706" y="3977150"/>
            <a:ext cx="3428433" cy="211614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2BD5105-0C64-4739-9568-59F2395CB19F}"/>
              </a:ext>
            </a:extLst>
          </p:cNvPr>
          <p:cNvSpPr txBox="1"/>
          <p:nvPr/>
        </p:nvSpPr>
        <p:spPr>
          <a:xfrm>
            <a:off x="8256240" y="1087245"/>
            <a:ext cx="3341878" cy="1938992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CH" dirty="0"/>
              <a:t>Problématique:</a:t>
            </a:r>
          </a:p>
          <a:p>
            <a:r>
              <a:rPr lang="fr-CH" dirty="0"/>
              <a:t>Site majoritairement composé de </a:t>
            </a:r>
            <a:r>
              <a:rPr lang="fr-CH" dirty="0" err="1"/>
              <a:t>Javascript</a:t>
            </a:r>
            <a:endParaRPr lang="fr-CH" dirty="0"/>
          </a:p>
          <a:p>
            <a:endParaRPr lang="fr-CH" dirty="0"/>
          </a:p>
          <a:p>
            <a:r>
              <a:rPr lang="fr-CH" sz="1600" dirty="0">
                <a:sym typeface="Wingdings" panose="05000000000000000000" pitchFamily="2" charset="2"/>
              </a:rPr>
              <a:t> Gestion d’erreurs importante + pagination + recherche avancée du site dysfonctionnelle</a:t>
            </a:r>
            <a:endParaRPr lang="fr-CH" sz="1600" dirty="0"/>
          </a:p>
        </p:txBody>
      </p:sp>
    </p:spTree>
    <p:extLst>
      <p:ext uri="{BB962C8B-B14F-4D97-AF65-F5344CB8AC3E}">
        <p14:creationId xmlns:p14="http://schemas.microsoft.com/office/powerpoint/2010/main" val="1719869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D77CE-13F2-48C3-B375-6AC864B79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L’automatisation du travail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C460A7-3C79-44E5-A347-7E45361EA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1412875"/>
            <a:ext cx="10058400" cy="640080"/>
          </a:xfrm>
        </p:spPr>
        <p:txBody>
          <a:bodyPr>
            <a:normAutofit fontScale="92500"/>
          </a:bodyPr>
          <a:lstStyle/>
          <a:p>
            <a:r>
              <a:rPr lang="fr-CH" sz="2800" b="0" dirty="0"/>
              <a:t>1. </a:t>
            </a:r>
            <a:r>
              <a:rPr lang="fr-CH" sz="2800" b="0" dirty="0" err="1"/>
              <a:t>Crawling</a:t>
            </a:r>
            <a:r>
              <a:rPr lang="fr-CH" sz="2800" b="0" dirty="0"/>
              <a:t>: Extraire les codes client associés aux </a:t>
            </a:r>
            <a:r>
              <a:rPr lang="fr-CH" sz="2800" b="0" dirty="0" err="1"/>
              <a:t>URLs</a:t>
            </a:r>
            <a:r>
              <a:rPr lang="fr-CH" sz="2800" b="0" dirty="0"/>
              <a:t> collectés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1711EA7-7BDE-4736-A5BD-F16F214073E5}"/>
              </a:ext>
            </a:extLst>
          </p:cNvPr>
          <p:cNvCxnSpPr/>
          <p:nvPr/>
        </p:nvCxnSpPr>
        <p:spPr>
          <a:xfrm>
            <a:off x="911424" y="5468302"/>
            <a:ext cx="67687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C946FE1-C439-4C44-B4BB-903009F4E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2183156"/>
            <a:ext cx="10055352" cy="24699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H" sz="2400" b="1" dirty="0"/>
              <a:t>getCodes.py </a:t>
            </a:r>
          </a:p>
          <a:p>
            <a:pPr marL="0" indent="0">
              <a:buNone/>
            </a:pPr>
            <a:r>
              <a:rPr lang="fr-CH" sz="2400" dirty="0"/>
              <a:t>But: </a:t>
            </a:r>
          </a:p>
          <a:p>
            <a:pPr>
              <a:buFontTx/>
              <a:buChar char="-"/>
            </a:pPr>
            <a:r>
              <a:rPr lang="fr-CH" sz="2400" dirty="0"/>
              <a:t>Extraire les codes client pour chaque annonce jugée d’intérêt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18570D-A25E-4432-94CD-FF1BD350C40B}"/>
              </a:ext>
            </a:extLst>
          </p:cNvPr>
          <p:cNvSpPr/>
          <p:nvPr/>
        </p:nvSpPr>
        <p:spPr>
          <a:xfrm>
            <a:off x="4709846" y="4941168"/>
            <a:ext cx="2772308" cy="9361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26FE04-7B54-4AD3-9D72-BF3BE420D1C6}"/>
              </a:ext>
            </a:extLst>
          </p:cNvPr>
          <p:cNvSpPr txBox="1"/>
          <p:nvPr/>
        </p:nvSpPr>
        <p:spPr>
          <a:xfrm>
            <a:off x="5159896" y="5245070"/>
            <a:ext cx="2160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i="1" dirty="0">
                <a:solidFill>
                  <a:schemeClr val="bg1"/>
                </a:solidFill>
              </a:rPr>
              <a:t>getCodes.py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694523-4521-4DA9-8463-5D2D4CBE6E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1" t="10100" r="66926" b="9051"/>
          <a:stretch/>
        </p:blipFill>
        <p:spPr>
          <a:xfrm>
            <a:off x="10550211" y="3358231"/>
            <a:ext cx="1208365" cy="17230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A196DD-6D63-4034-87BC-68255B001B92}"/>
              </a:ext>
            </a:extLst>
          </p:cNvPr>
          <p:cNvSpPr txBox="1"/>
          <p:nvPr/>
        </p:nvSpPr>
        <p:spPr>
          <a:xfrm>
            <a:off x="839416" y="6092607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table: </a:t>
            </a:r>
            <a:r>
              <a:rPr lang="fr-CH" dirty="0" err="1"/>
              <a:t>url_ads</a:t>
            </a:r>
            <a:endParaRPr lang="fr-CH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4DFC7EC-7DC4-4120-8301-09C6C6A0001F}"/>
              </a:ext>
            </a:extLst>
          </p:cNvPr>
          <p:cNvCxnSpPr>
            <a:cxnSpLocks/>
          </p:cNvCxnSpPr>
          <p:nvPr/>
        </p:nvCxnSpPr>
        <p:spPr>
          <a:xfrm flipV="1">
            <a:off x="7680176" y="5028259"/>
            <a:ext cx="936104" cy="4400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CC711FF-2989-4FA3-800F-9F77A3732C60}"/>
              </a:ext>
            </a:extLst>
          </p:cNvPr>
          <p:cNvCxnSpPr>
            <a:cxnSpLocks/>
          </p:cNvCxnSpPr>
          <p:nvPr/>
        </p:nvCxnSpPr>
        <p:spPr>
          <a:xfrm>
            <a:off x="7680176" y="5468302"/>
            <a:ext cx="936104" cy="408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1954BAB-9B40-4A79-A412-25F8F5120532}"/>
              </a:ext>
            </a:extLst>
          </p:cNvPr>
          <p:cNvSpPr txBox="1"/>
          <p:nvPr/>
        </p:nvSpPr>
        <p:spPr>
          <a:xfrm>
            <a:off x="8616280" y="4772091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table: </a:t>
            </a:r>
            <a:r>
              <a:rPr lang="fr-CH" dirty="0" err="1"/>
              <a:t>ads_codes</a:t>
            </a:r>
            <a:r>
              <a:rPr lang="fr-CH" dirty="0"/>
              <a:t>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A2187E3-DDFD-4213-873F-91B8ECF5667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894" r="31691" b="11151"/>
          <a:stretch/>
        </p:blipFill>
        <p:spPr>
          <a:xfrm>
            <a:off x="911424" y="4023197"/>
            <a:ext cx="3428433" cy="211614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08033D2-BC71-4E6B-9275-314B531A9A7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41" t="25850" r="50591" b="9370"/>
          <a:stretch/>
        </p:blipFill>
        <p:spPr>
          <a:xfrm>
            <a:off x="10612143" y="5471458"/>
            <a:ext cx="1026114" cy="81162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D4BE47-470F-4543-BEE6-426DD136DD7F}"/>
              </a:ext>
            </a:extLst>
          </p:cNvPr>
          <p:cNvSpPr txBox="1"/>
          <p:nvPr/>
        </p:nvSpPr>
        <p:spPr>
          <a:xfrm>
            <a:off x="8616280" y="5456390"/>
            <a:ext cx="20162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Code client</a:t>
            </a:r>
          </a:p>
          <a:p>
            <a:r>
              <a:rPr lang="fr-CH" dirty="0" err="1"/>
              <a:t>Screenshots</a:t>
            </a:r>
            <a:endParaRPr lang="fr-CH" dirty="0"/>
          </a:p>
          <a:p>
            <a:r>
              <a:rPr lang="fr-CH" dirty="0"/>
              <a:t>Documentation</a:t>
            </a:r>
          </a:p>
        </p:txBody>
      </p:sp>
    </p:spTree>
    <p:extLst>
      <p:ext uri="{BB962C8B-B14F-4D97-AF65-F5344CB8AC3E}">
        <p14:creationId xmlns:p14="http://schemas.microsoft.com/office/powerpoint/2010/main" val="142869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3C4FCF9-4FDB-470B-AB31-952DACBCB3BB}"/>
              </a:ext>
            </a:extLst>
          </p:cNvPr>
          <p:cNvCxnSpPr>
            <a:cxnSpLocks/>
          </p:cNvCxnSpPr>
          <p:nvPr/>
        </p:nvCxnSpPr>
        <p:spPr>
          <a:xfrm>
            <a:off x="2063552" y="5452764"/>
            <a:ext cx="6264696" cy="644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FD77CE-13F2-48C3-B375-6AC864B79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L’automatisation du travail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C460A7-3C79-44E5-A347-7E45361EA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1412875"/>
            <a:ext cx="10058400" cy="640080"/>
          </a:xfrm>
        </p:spPr>
        <p:txBody>
          <a:bodyPr>
            <a:normAutofit/>
          </a:bodyPr>
          <a:lstStyle/>
          <a:p>
            <a:r>
              <a:rPr lang="fr-CH" sz="2800" b="0" dirty="0"/>
              <a:t>2. </a:t>
            </a:r>
            <a:r>
              <a:rPr lang="fr-CH" sz="2800" b="0" dirty="0" err="1"/>
              <a:t>Parsing</a:t>
            </a:r>
            <a:r>
              <a:rPr lang="fr-CH" sz="2800" b="0" dirty="0"/>
              <a:t>: Extraire l’information pertinente des codes client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C946FE1-C439-4C44-B4BB-903009F4E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2276872"/>
            <a:ext cx="10055352" cy="24699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H" sz="2400" b="1" dirty="0" err="1"/>
              <a:t>parsing_Adpost.py</a:t>
            </a:r>
            <a:r>
              <a:rPr lang="fr-CH" sz="2400" b="1" dirty="0"/>
              <a:t> </a:t>
            </a:r>
          </a:p>
          <a:p>
            <a:pPr marL="0" indent="0">
              <a:buNone/>
            </a:pPr>
            <a:r>
              <a:rPr lang="fr-CH" sz="2400" dirty="0"/>
              <a:t>But: </a:t>
            </a:r>
          </a:p>
          <a:p>
            <a:pPr marL="0" indent="0">
              <a:buNone/>
            </a:pPr>
            <a:r>
              <a:rPr lang="fr-CH" sz="2400" dirty="0"/>
              <a:t>- Extraire les codes client pour chaque annonce jugée d’intérêt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18570D-A25E-4432-94CD-FF1BD350C40B}"/>
              </a:ext>
            </a:extLst>
          </p:cNvPr>
          <p:cNvSpPr/>
          <p:nvPr/>
        </p:nvSpPr>
        <p:spPr>
          <a:xfrm>
            <a:off x="4709846" y="4941168"/>
            <a:ext cx="2772308" cy="9361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26FE04-7B54-4AD3-9D72-BF3BE420D1C6}"/>
              </a:ext>
            </a:extLst>
          </p:cNvPr>
          <p:cNvSpPr txBox="1"/>
          <p:nvPr/>
        </p:nvSpPr>
        <p:spPr>
          <a:xfrm>
            <a:off x="4871864" y="5245070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i="1" dirty="0">
                <a:solidFill>
                  <a:schemeClr val="bg1"/>
                </a:solidFill>
              </a:rPr>
              <a:t>parsing_Adpost.py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954BAB-9B40-4A79-A412-25F8F5120532}"/>
              </a:ext>
            </a:extLst>
          </p:cNvPr>
          <p:cNvSpPr txBox="1"/>
          <p:nvPr/>
        </p:nvSpPr>
        <p:spPr>
          <a:xfrm>
            <a:off x="8328248" y="5315009"/>
            <a:ext cx="2772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 SQLite résultats</a:t>
            </a:r>
          </a:p>
          <a:p>
            <a:r>
              <a:rPr lang="fr-CH" dirty="0"/>
              <a:t>(en cours)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8AE1017-D55D-4A6E-8D60-65A22C180D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41" t="25850" r="50591" b="9370"/>
          <a:stretch/>
        </p:blipFill>
        <p:spPr>
          <a:xfrm>
            <a:off x="1701329" y="4653137"/>
            <a:ext cx="1872208" cy="148086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6305425-DB5C-414B-A4E0-0604C9C86C57}"/>
              </a:ext>
            </a:extLst>
          </p:cNvPr>
          <p:cNvSpPr txBox="1"/>
          <p:nvPr/>
        </p:nvSpPr>
        <p:spPr>
          <a:xfrm>
            <a:off x="1629321" y="609841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Code client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1B6EA4-6639-4F4F-B75C-B2E7234FF62A}"/>
              </a:ext>
            </a:extLst>
          </p:cNvPr>
          <p:cNvSpPr txBox="1"/>
          <p:nvPr/>
        </p:nvSpPr>
        <p:spPr>
          <a:xfrm>
            <a:off x="7788188" y="2183156"/>
            <a:ext cx="3312368" cy="92333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CH" dirty="0"/>
              <a:t>Processus itératif</a:t>
            </a:r>
          </a:p>
          <a:p>
            <a:r>
              <a:rPr lang="fr-CH" dirty="0"/>
              <a:t>Basé sur bibliothèque html, expressions régulières</a:t>
            </a:r>
          </a:p>
        </p:txBody>
      </p:sp>
    </p:spTree>
    <p:extLst>
      <p:ext uri="{BB962C8B-B14F-4D97-AF65-F5344CB8AC3E}">
        <p14:creationId xmlns:p14="http://schemas.microsoft.com/office/powerpoint/2010/main" val="1024391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6FF7E-0143-4A63-93FB-731E4F50B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Difficultés rencontrées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9FF7F-5CE0-40EA-B463-43DE8A15B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CH" dirty="0"/>
              <a:t>Traiter la base de données </a:t>
            </a:r>
            <a:r>
              <a:rPr lang="fr-CH" dirty="0" err="1"/>
              <a:t>sqlite</a:t>
            </a:r>
            <a:endParaRPr lang="fr-CH" dirty="0"/>
          </a:p>
          <a:p>
            <a:pPr marL="0" indent="0">
              <a:buNone/>
            </a:pPr>
            <a:r>
              <a:rPr lang="fr-CH" dirty="0"/>
              <a:t>	- L’identifiant d’annonce n’était pas unique entre</a:t>
            </a:r>
          </a:p>
          <a:p>
            <a:pPr marL="0" indent="0">
              <a:buNone/>
            </a:pPr>
            <a:r>
              <a:rPr lang="fr-CH" dirty="0"/>
              <a:t>	pays mais seulement par pays</a:t>
            </a:r>
          </a:p>
          <a:p>
            <a:pPr marL="0" indent="0">
              <a:buNone/>
            </a:pPr>
            <a:r>
              <a:rPr lang="fr-CH" dirty="0"/>
              <a:t>	- Solution: </a:t>
            </a:r>
            <a:r>
              <a:rPr lang="fr-CH" dirty="0" err="1"/>
              <a:t>repair_db.py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2692889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1A678-74D4-4F54-8167-13A1642A4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Difficultés rencontrées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E2879-48BD-42E4-868D-51A5ED2CE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CH" dirty="0"/>
              <a:t>Problématique de Classification</a:t>
            </a:r>
          </a:p>
          <a:p>
            <a:pPr lvl="1"/>
            <a:r>
              <a:rPr lang="fr-CH" dirty="0"/>
              <a:t> Fautes de frappe: </a:t>
            </a:r>
            <a:r>
              <a:rPr lang="fr-CH" dirty="0" err="1"/>
              <a:t>macaw</a:t>
            </a:r>
            <a:r>
              <a:rPr lang="fr-CH" dirty="0"/>
              <a:t>, </a:t>
            </a:r>
            <a:r>
              <a:rPr lang="fr-CH" dirty="0" err="1"/>
              <a:t>macw</a:t>
            </a:r>
            <a:r>
              <a:rPr lang="fr-CH" dirty="0"/>
              <a:t>, </a:t>
            </a:r>
            <a:r>
              <a:rPr lang="fr-CH" dirty="0" err="1"/>
              <a:t>parot</a:t>
            </a:r>
            <a:r>
              <a:rPr lang="fr-CH" dirty="0"/>
              <a:t>, </a:t>
            </a:r>
            <a:r>
              <a:rPr lang="fr-CH" dirty="0" err="1"/>
              <a:t>parrot</a:t>
            </a:r>
            <a:r>
              <a:rPr lang="fr-CH" dirty="0"/>
              <a:t>, </a:t>
            </a:r>
            <a:r>
              <a:rPr lang="fr-CH" dirty="0" err="1"/>
              <a:t>parott</a:t>
            </a:r>
            <a:endParaRPr lang="fr-CH" dirty="0"/>
          </a:p>
          <a:p>
            <a:pPr lvl="1"/>
            <a:r>
              <a:rPr lang="fr-CH" dirty="0"/>
              <a:t> Fausse qualification d’espèce</a:t>
            </a:r>
          </a:p>
          <a:p>
            <a:pPr lvl="1"/>
            <a:r>
              <a:rPr lang="fr-CH" dirty="0"/>
              <a:t> Appellations d’argot des oiseaux (sur 12 pays différents)</a:t>
            </a:r>
          </a:p>
          <a:p>
            <a:pPr lvl="1"/>
            <a:r>
              <a:rPr lang="fr-CH" dirty="0"/>
              <a:t> Etablir la correspondance entre nom courant et </a:t>
            </a:r>
          </a:p>
          <a:p>
            <a:pPr marL="274320" lvl="1" indent="0">
              <a:buNone/>
            </a:pPr>
            <a:r>
              <a:rPr lang="fr-CH" dirty="0"/>
              <a:t>   appellation scientifique (CITES)</a:t>
            </a:r>
          </a:p>
          <a:p>
            <a:pPr lvl="1"/>
            <a:r>
              <a:rPr lang="fr-CH" dirty="0"/>
              <a:t> Plusieurs annonces en une</a:t>
            </a:r>
          </a:p>
        </p:txBody>
      </p:sp>
    </p:spTree>
    <p:extLst>
      <p:ext uri="{BB962C8B-B14F-4D97-AF65-F5344CB8AC3E}">
        <p14:creationId xmlns:p14="http://schemas.microsoft.com/office/powerpoint/2010/main" val="29043995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Content Placeholder 12" descr="A picture containing bird, parrot&#10;&#10;Description automatically generated">
            <a:extLst>
              <a:ext uri="{FF2B5EF4-FFF2-40B4-BE49-F238E27FC236}">
                <a16:creationId xmlns:a16="http://schemas.microsoft.com/office/drawing/2014/main" id="{8F5A0B16-042A-4CC2-9768-E58B30D7E3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233" b="17767"/>
          <a:stretch/>
        </p:blipFill>
        <p:spPr>
          <a:xfrm>
            <a:off x="-1" y="10"/>
            <a:ext cx="12192000" cy="6857988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0B121716-8B64-478F-ABDB-17030AD1B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24000">
                <a:schemeClr val="bg1">
                  <a:alpha val="20000"/>
                </a:schemeClr>
              </a:gs>
              <a:gs pos="78000">
                <a:schemeClr val="bg1">
                  <a:alpha val="30000"/>
                </a:schemeClr>
              </a:gs>
              <a:gs pos="50000">
                <a:schemeClr val="bg1">
                  <a:alpha val="30000"/>
                </a:schemeClr>
              </a:gs>
              <a:gs pos="100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3AEE349-518D-48A0-8810-568F379A8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776" y="1367596"/>
            <a:ext cx="11439414" cy="8974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400" cap="all" spc="-100" dirty="0">
                <a:solidFill>
                  <a:schemeClr val="tx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2881629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606BA-7912-4545-B567-6C879806C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Merci pour votre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6D4F0-2E83-4DD4-9BEA-0D75682D5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42139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B9611-4668-4953-90B6-E932D1C7F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4DE93-CA61-4E42-9AFF-22C666BB5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CH" dirty="0"/>
              <a:t>Introduction</a:t>
            </a:r>
          </a:p>
          <a:p>
            <a:pPr lvl="1"/>
            <a:r>
              <a:rPr lang="fr-CH" dirty="0"/>
              <a:t>Intérêt pour le trafic d’animaux sauvages</a:t>
            </a:r>
          </a:p>
          <a:p>
            <a:pPr lvl="1">
              <a:spcBef>
                <a:spcPts val="0"/>
              </a:spcBef>
            </a:pPr>
            <a:r>
              <a:rPr lang="fr-CH" dirty="0"/>
              <a:t>Aspects légaux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fr-CH" dirty="0"/>
              <a:t>Solutions existantes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fr-CH" dirty="0"/>
              <a:t>Notre travail</a:t>
            </a:r>
          </a:p>
          <a:p>
            <a:pPr lvl="1">
              <a:spcBef>
                <a:spcPts val="0"/>
              </a:spcBef>
            </a:pPr>
            <a:r>
              <a:rPr lang="fr-CH" dirty="0"/>
              <a:t>Pourquoi adpost.com?</a:t>
            </a:r>
          </a:p>
          <a:p>
            <a:pPr lvl="1">
              <a:spcBef>
                <a:spcPts val="0"/>
              </a:spcBef>
            </a:pPr>
            <a:r>
              <a:rPr lang="fr-CH" dirty="0"/>
              <a:t>L’automatisation du travail</a:t>
            </a:r>
          </a:p>
          <a:p>
            <a:pPr lvl="1">
              <a:spcBef>
                <a:spcPts val="0"/>
              </a:spcBef>
            </a:pPr>
            <a:r>
              <a:rPr lang="fr-CH" dirty="0"/>
              <a:t>Difficultés rencontrées</a:t>
            </a:r>
          </a:p>
          <a:p>
            <a:pPr lvl="1">
              <a:spcBef>
                <a:spcPts val="0"/>
              </a:spcBef>
            </a:pPr>
            <a:endParaRPr lang="fr-CH" dirty="0"/>
          </a:p>
          <a:p>
            <a:pPr lvl="1">
              <a:spcBef>
                <a:spcPts val="0"/>
              </a:spcBef>
              <a:spcAft>
                <a:spcPts val="1200"/>
              </a:spcAft>
            </a:pPr>
            <a:endParaRPr lang="fr-CH" dirty="0"/>
          </a:p>
          <a:p>
            <a:pPr lvl="1">
              <a:spcBef>
                <a:spcPts val="0"/>
              </a:spcBef>
              <a:spcAft>
                <a:spcPts val="1200"/>
              </a:spcAft>
            </a:pPr>
            <a:endParaRPr lang="fr-CH" dirty="0"/>
          </a:p>
          <a:p>
            <a:pPr marL="0" indent="0">
              <a:buNone/>
            </a:pP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634008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Content Placeholder 13" descr="A picture containing bird, green, aquatic bird, outdoor&#10;&#10;Description automatically generated">
            <a:extLst>
              <a:ext uri="{FF2B5EF4-FFF2-40B4-BE49-F238E27FC236}">
                <a16:creationId xmlns:a16="http://schemas.microsoft.com/office/drawing/2014/main" id="{D94B3622-2A2D-431F-9BE2-B0A57DF3A24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rcRect l="12204" r="17885"/>
          <a:stretch/>
        </p:blipFill>
        <p:spPr>
          <a:xfrm>
            <a:off x="0" y="0"/>
            <a:ext cx="6392647" cy="6857990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BA445689-E2B1-4949-9D91-51969BD64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4082" y="642594"/>
            <a:ext cx="4472921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 err="1"/>
              <a:t>Intérêt</a:t>
            </a:r>
            <a:r>
              <a:rPr lang="en-US" sz="3700" dirty="0"/>
              <a:t> pour </a:t>
            </a:r>
            <a:r>
              <a:rPr lang="en-US" sz="3700" dirty="0" err="1"/>
              <a:t>trafic</a:t>
            </a:r>
            <a:r>
              <a:rPr lang="en-US" sz="3700" dirty="0"/>
              <a:t> </a:t>
            </a:r>
            <a:r>
              <a:rPr lang="en-US" sz="3700" dirty="0" err="1"/>
              <a:t>d’animaux</a:t>
            </a:r>
            <a:r>
              <a:rPr lang="en-US" sz="3700" dirty="0"/>
              <a:t> </a:t>
            </a:r>
            <a:r>
              <a:rPr lang="en-US" sz="3700" dirty="0" err="1"/>
              <a:t>sauvages</a:t>
            </a:r>
            <a:endParaRPr lang="en-US" sz="3700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1879003-B008-4189-8214-5128CC7FDB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4082" y="2103120"/>
            <a:ext cx="4472922" cy="3931920"/>
          </a:xfrm>
        </p:spPr>
        <p:txBody>
          <a:bodyPr vert="horz" lIns="91440" tIns="45720" rIns="91440" bIns="45720" rtlCol="0">
            <a:normAutofit fontScale="47500" lnSpcReduction="20000"/>
          </a:bodyPr>
          <a:lstStyle/>
          <a:p>
            <a:pPr>
              <a:buFontTx/>
              <a:buChar char="-"/>
            </a:pPr>
            <a:r>
              <a:rPr lang="fr-CH" dirty="0"/>
              <a:t>Commerce de la faune sauvage: top 3 dans la grande industrie des marchés noirs mondiaux (2011) </a:t>
            </a:r>
          </a:p>
          <a:p>
            <a:pPr>
              <a:buFontTx/>
              <a:buChar char="-"/>
            </a:pPr>
            <a:r>
              <a:rPr lang="fr-CH" dirty="0"/>
              <a:t>Impact sur la biodiversité </a:t>
            </a:r>
          </a:p>
          <a:p>
            <a:pPr>
              <a:buFontTx/>
              <a:buChar char="-"/>
            </a:pPr>
            <a:r>
              <a:rPr lang="fr-CH" dirty="0"/>
              <a:t>Menace d’extinction</a:t>
            </a:r>
          </a:p>
          <a:p>
            <a:pPr>
              <a:buFontTx/>
              <a:buChar char="-"/>
            </a:pPr>
            <a:endParaRPr lang="fr-CH" dirty="0"/>
          </a:p>
          <a:p>
            <a:pPr marL="0" indent="0">
              <a:buNone/>
            </a:pPr>
            <a:r>
              <a:rPr lang="fr-CH" dirty="0"/>
              <a:t>Oiseaux</a:t>
            </a:r>
          </a:p>
          <a:p>
            <a:pPr>
              <a:buFontTx/>
              <a:buChar char="-"/>
            </a:pPr>
            <a:r>
              <a:rPr lang="fr-CH" dirty="0"/>
              <a:t>Animaux de compagnie</a:t>
            </a:r>
          </a:p>
          <a:p>
            <a:pPr>
              <a:buFontTx/>
              <a:buChar char="-"/>
            </a:pPr>
            <a:r>
              <a:rPr lang="fr-CH" dirty="0"/>
              <a:t>Préférences des êtres humains peuvent impacter directement sur la menace d’extinction</a:t>
            </a:r>
          </a:p>
          <a:p>
            <a:pPr marL="0" indent="0">
              <a:buNone/>
            </a:pPr>
            <a:endParaRPr lang="fr-CH" dirty="0"/>
          </a:p>
          <a:p>
            <a:pPr marL="0" indent="0">
              <a:buNone/>
            </a:pPr>
            <a:r>
              <a:rPr lang="fr-CH" dirty="0"/>
              <a:t>CITES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1E5F23-748B-44B5-86BF-482A812B1E01}"/>
              </a:ext>
            </a:extLst>
          </p:cNvPr>
          <p:cNvSpPr txBox="1"/>
          <p:nvPr/>
        </p:nvSpPr>
        <p:spPr>
          <a:xfrm>
            <a:off x="4979875" y="26674"/>
            <a:ext cx="1406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2"/>
                </a:solidFill>
              </a:rPr>
              <a:t>Ara de </a:t>
            </a:r>
            <a:r>
              <a:rPr lang="fr-CH" dirty="0" err="1">
                <a:solidFill>
                  <a:schemeClr val="bg2"/>
                </a:solidFill>
              </a:rPr>
              <a:t>Spix</a:t>
            </a:r>
            <a:endParaRPr lang="fr-CH" dirty="0">
              <a:solidFill>
                <a:schemeClr val="bg2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AE0B344-66BB-43C7-8CC6-5084EFA0E238}"/>
              </a:ext>
            </a:extLst>
          </p:cNvPr>
          <p:cNvSpPr/>
          <p:nvPr/>
        </p:nvSpPr>
        <p:spPr>
          <a:xfrm>
            <a:off x="371856" y="6537957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CH" sz="1200" dirty="0"/>
              <a:t>Image source: www.biosphereonline.com</a:t>
            </a:r>
          </a:p>
        </p:txBody>
      </p:sp>
    </p:spTree>
    <p:extLst>
      <p:ext uri="{BB962C8B-B14F-4D97-AF65-F5344CB8AC3E}">
        <p14:creationId xmlns:p14="http://schemas.microsoft.com/office/powerpoint/2010/main" val="97707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4B7AC44-1B7B-4F09-9AA4-3DFDEC57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683E473-94FF-4ACE-9433-1F14799E8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48D439-9D98-4B30-AE94-2FB82C466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68524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800" dirty="0"/>
              <a:t>Aspects </a:t>
            </a:r>
            <a:r>
              <a:rPr lang="en-US" sz="4800" dirty="0" err="1"/>
              <a:t>légaux</a:t>
            </a:r>
            <a:endParaRPr lang="en-US" sz="48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17" name="Content Placeholder 16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FFE0805E-B954-4728-9BCB-77C4710A558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205199" y="966789"/>
            <a:ext cx="4414438" cy="2483121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B1B496-4FC0-4DF6-AFF6-E905AEFBBC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56040" y="1550035"/>
            <a:ext cx="5133174" cy="3496120"/>
          </a:xfrm>
        </p:spPr>
        <p:txBody>
          <a:bodyPr vert="horz" lIns="91440" tIns="45720" rIns="91440" bIns="45720" rtlCol="0">
            <a:normAutofit fontScale="70000" lnSpcReduction="2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CITES</a:t>
            </a:r>
          </a:p>
          <a:p>
            <a:pPr lvl="1"/>
            <a:r>
              <a:rPr lang="en-US" dirty="0"/>
              <a:t>Interdiction du </a:t>
            </a:r>
            <a:r>
              <a:rPr lang="en-US" dirty="0" err="1"/>
              <a:t>trafic</a:t>
            </a:r>
            <a:r>
              <a:rPr lang="en-US" dirty="0"/>
              <a:t> international</a:t>
            </a:r>
          </a:p>
          <a:p>
            <a:pPr lvl="1"/>
            <a:r>
              <a:rPr lang="en-US" dirty="0" err="1"/>
              <a:t>Liste</a:t>
            </a:r>
            <a:r>
              <a:rPr lang="en-US" dirty="0"/>
              <a:t> des </a:t>
            </a:r>
            <a:r>
              <a:rPr lang="en-US" dirty="0" err="1"/>
              <a:t>espèces</a:t>
            </a:r>
            <a:r>
              <a:rPr lang="en-US" dirty="0"/>
              <a:t> mises sous protection</a:t>
            </a:r>
          </a:p>
          <a:p>
            <a:pPr lvl="1"/>
            <a:r>
              <a:rPr lang="en-US" dirty="0" err="1"/>
              <a:t>Noms</a:t>
            </a:r>
            <a:r>
              <a:rPr lang="en-US" dirty="0"/>
              <a:t> </a:t>
            </a:r>
            <a:r>
              <a:rPr lang="en-US" dirty="0" err="1"/>
              <a:t>scientifiques</a:t>
            </a:r>
            <a:endParaRPr lang="en-US" dirty="0"/>
          </a:p>
          <a:p>
            <a:pPr marL="274320" lvl="1" indent="0">
              <a:buNone/>
            </a:pPr>
            <a:endParaRPr lang="en-US" dirty="0"/>
          </a:p>
          <a:p>
            <a:r>
              <a:rPr lang="en-US" dirty="0" err="1"/>
              <a:t>Trafic</a:t>
            </a:r>
            <a:r>
              <a:rPr lang="en-US" dirty="0"/>
              <a:t> national:</a:t>
            </a:r>
          </a:p>
          <a:p>
            <a:pPr lvl="1"/>
            <a:r>
              <a:rPr lang="en-US" dirty="0"/>
              <a:t>USA: </a:t>
            </a:r>
            <a:r>
              <a:rPr lang="en-US" dirty="0" err="1"/>
              <a:t>interdit</a:t>
            </a:r>
            <a:r>
              <a:rPr lang="en-US" dirty="0"/>
              <a:t>/</a:t>
            </a:r>
            <a:r>
              <a:rPr lang="en-US" dirty="0" err="1"/>
              <a:t>restreint</a:t>
            </a:r>
            <a:r>
              <a:rPr lang="en-US" dirty="0"/>
              <a:t> entre </a:t>
            </a:r>
            <a:r>
              <a:rPr lang="en-US" dirty="0" err="1"/>
              <a:t>états</a:t>
            </a:r>
            <a:r>
              <a:rPr lang="en-US" dirty="0"/>
              <a:t> (ESA)</a:t>
            </a:r>
          </a:p>
          <a:p>
            <a:pPr lvl="1"/>
            <a:r>
              <a:rPr lang="en-US" dirty="0" err="1"/>
              <a:t>Mexique</a:t>
            </a:r>
            <a:r>
              <a:rPr lang="en-US" dirty="0"/>
              <a:t>: </a:t>
            </a:r>
            <a:r>
              <a:rPr lang="fr-FR" dirty="0"/>
              <a:t>interdit toute capture, vente ou achat de perroquets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D70F34-41AF-404A-909C-9FC53B40BE4D}"/>
              </a:ext>
            </a:extLst>
          </p:cNvPr>
          <p:cNvSpPr/>
          <p:nvPr/>
        </p:nvSpPr>
        <p:spPr>
          <a:xfrm>
            <a:off x="924402" y="5748638"/>
            <a:ext cx="316835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fr-CH" sz="1200" dirty="0"/>
              <a:t>Image source: www.cites.org</a:t>
            </a:r>
          </a:p>
        </p:txBody>
      </p:sp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B1A23657-94B8-488D-91E9-0823C3915D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5199" y="3600318"/>
            <a:ext cx="4414438" cy="224032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EA2EDD0-117F-4992-A509-DDB3089DC27A}"/>
              </a:ext>
            </a:extLst>
          </p:cNvPr>
          <p:cNvSpPr txBox="1"/>
          <p:nvPr/>
        </p:nvSpPr>
        <p:spPr>
          <a:xfrm>
            <a:off x="1791837" y="5398933"/>
            <a:ext cx="403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vert: pays membres de CITES</a:t>
            </a:r>
          </a:p>
        </p:txBody>
      </p:sp>
    </p:spTree>
    <p:extLst>
      <p:ext uri="{BB962C8B-B14F-4D97-AF65-F5344CB8AC3E}">
        <p14:creationId xmlns:p14="http://schemas.microsoft.com/office/powerpoint/2010/main" val="1151893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C8743-6E18-41CC-B5D5-19ED7A7B7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Solutions existantes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A65BB5-2344-4851-9AEC-6F17089D4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CH" dirty="0"/>
              <a:t>Méthodologie adoptée: comme vue en cours</a:t>
            </a:r>
          </a:p>
          <a:p>
            <a:pPr lvl="1"/>
            <a:r>
              <a:rPr lang="fr-CH" dirty="0"/>
              <a:t>Article expliquant cette méthodologie à un public non-informatique qui souhaite étudier le sujet</a:t>
            </a:r>
          </a:p>
          <a:p>
            <a:pPr lvl="1"/>
            <a:endParaRPr lang="fr-CH" dirty="0"/>
          </a:p>
          <a:p>
            <a:endParaRPr lang="fr-CH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F5A161-77E1-4E14-9E20-ACB73A6914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925" t="34852" r="34645" b="37401"/>
          <a:stretch/>
        </p:blipFill>
        <p:spPr>
          <a:xfrm>
            <a:off x="3151724" y="3284984"/>
            <a:ext cx="5904656" cy="190295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CA7BA22-16C6-4191-AEDF-16D9B691E6FA}"/>
              </a:ext>
            </a:extLst>
          </p:cNvPr>
          <p:cNvSpPr/>
          <p:nvPr/>
        </p:nvSpPr>
        <p:spPr>
          <a:xfrm>
            <a:off x="3071664" y="5187942"/>
            <a:ext cx="58326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fr-CH" sz="1200" dirty="0"/>
              <a:t>Image source: </a:t>
            </a:r>
            <a:r>
              <a:rPr lang="en-US" sz="1200" dirty="0"/>
              <a:t>A guide to using the Internet to monitor and quantify the wildlife trade</a:t>
            </a:r>
            <a:r>
              <a:rPr lang="fr-CH" sz="1200" dirty="0"/>
              <a:t> </a:t>
            </a:r>
            <a:r>
              <a:rPr lang="fr-CH" sz="1200" dirty="0" err="1"/>
              <a:t>Stringham</a:t>
            </a:r>
            <a:r>
              <a:rPr lang="fr-CH" sz="1200" dirty="0"/>
              <a:t> et al., 2020 </a:t>
            </a:r>
          </a:p>
        </p:txBody>
      </p:sp>
    </p:spTree>
    <p:extLst>
      <p:ext uri="{BB962C8B-B14F-4D97-AF65-F5344CB8AC3E}">
        <p14:creationId xmlns:p14="http://schemas.microsoft.com/office/powerpoint/2010/main" val="3210356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C8743-6E18-41CC-B5D5-19ED7A7B7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Solutions existantes: Classification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A65BB5-2344-4851-9AEC-6F17089D4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fr-CH" sz="2600" b="1" dirty="0"/>
              <a:t>Algorithmes automatisés de traitement de texte</a:t>
            </a:r>
          </a:p>
          <a:p>
            <a:pPr marL="274320" lvl="1" indent="0">
              <a:buNone/>
            </a:pPr>
            <a:r>
              <a:rPr lang="fr-FR" sz="2600" dirty="0"/>
              <a:t>Hansen et al. (2012): </a:t>
            </a:r>
            <a:r>
              <a:rPr lang="en-US" sz="2600" dirty="0" err="1"/>
              <a:t>Outil</a:t>
            </a:r>
            <a:r>
              <a:rPr lang="en-US" sz="2600" dirty="0"/>
              <a:t> de monitoring de la </a:t>
            </a:r>
            <a:r>
              <a:rPr lang="en-US" sz="2600" dirty="0" err="1"/>
              <a:t>traite</a:t>
            </a:r>
            <a:r>
              <a:rPr lang="en-US" sz="2600" dirty="0"/>
              <a:t> </a:t>
            </a:r>
            <a:r>
              <a:rPr lang="en-US" sz="2600" dirty="0" err="1"/>
              <a:t>d’oiseaux</a:t>
            </a:r>
            <a:endParaRPr lang="en-US" sz="2600" dirty="0"/>
          </a:p>
          <a:p>
            <a:pPr marL="274320" lvl="1" indent="0">
              <a:buNone/>
            </a:pPr>
            <a:r>
              <a:rPr lang="fr-FR" sz="2600" dirty="0"/>
              <a:t>But: classification des résultats trouvés par localisation et par espèce d’animal. Comparaison des résultats avec les bases de données CITES</a:t>
            </a:r>
          </a:p>
          <a:p>
            <a:pPr marL="274320" lvl="1" indent="0">
              <a:buNone/>
            </a:pPr>
            <a:endParaRPr lang="fr-FR" sz="2600" dirty="0"/>
          </a:p>
          <a:p>
            <a:pPr marL="0" indent="0">
              <a:buNone/>
            </a:pPr>
            <a:r>
              <a:rPr lang="fr-FR" sz="2600" b="1" dirty="0"/>
              <a:t>Liste mappant les noms scientifiques aux noms communs </a:t>
            </a:r>
          </a:p>
          <a:p>
            <a:pPr marL="274320" lvl="1" indent="0">
              <a:buNone/>
            </a:pPr>
            <a:r>
              <a:rPr lang="fr-FR" sz="2600" dirty="0"/>
              <a:t>Sung and </a:t>
            </a:r>
            <a:r>
              <a:rPr lang="fr-FR" sz="2600" dirty="0" err="1"/>
              <a:t>Fong</a:t>
            </a:r>
            <a:r>
              <a:rPr lang="fr-FR" sz="2600" dirty="0"/>
              <a:t> (2018): Analyse des forums de traite de tortues vivantes</a:t>
            </a:r>
          </a:p>
          <a:p>
            <a:pPr marL="274320" lvl="1" indent="0">
              <a:buNone/>
            </a:pPr>
            <a:r>
              <a:rPr lang="fr-FR" sz="2600" dirty="0"/>
              <a:t>Décision d’omettre l’information contenue sur des images</a:t>
            </a:r>
          </a:p>
          <a:p>
            <a:pPr marL="274320" lvl="1" indent="0">
              <a:buNone/>
            </a:pPr>
            <a:endParaRPr lang="fr-FR" sz="2600" dirty="0"/>
          </a:p>
          <a:p>
            <a:pPr marL="0" indent="0">
              <a:buNone/>
            </a:pPr>
            <a:r>
              <a:rPr lang="fr-FR" sz="2600" b="1" dirty="0"/>
              <a:t>Réseaux neuraux convulsifs (CNN) entrainés par transfert </a:t>
            </a:r>
            <a:r>
              <a:rPr lang="fr-FR" sz="2600" b="1" dirty="0" err="1"/>
              <a:t>learning</a:t>
            </a:r>
            <a:endParaRPr lang="fr-FR" sz="2600" b="1" dirty="0"/>
          </a:p>
          <a:p>
            <a:pPr marL="274320" lvl="1" indent="0">
              <a:buNone/>
            </a:pPr>
            <a:r>
              <a:rPr lang="fr-FR" sz="2600" dirty="0" err="1"/>
              <a:t>Ravindran</a:t>
            </a:r>
            <a:r>
              <a:rPr lang="fr-FR" sz="2600" dirty="0"/>
              <a:t> et al. (2018): Classification des espèces </a:t>
            </a:r>
            <a:r>
              <a:rPr lang="fr-FR" sz="2600" dirty="0" err="1"/>
              <a:t>néotropicales</a:t>
            </a:r>
            <a:r>
              <a:rPr lang="fr-FR" sz="2600" dirty="0"/>
              <a:t> de bois protégées. Classification à partir de l’analyse d’images numériques des surfaces des bois.</a:t>
            </a:r>
            <a:endParaRPr lang="fr-CH" sz="2600" dirty="0"/>
          </a:p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400973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66F25-4136-4FF7-A5C5-75D4F3273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Pourquoi adpost.com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1025B06-F951-4D9B-8080-68DC685D7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412874"/>
            <a:ext cx="6169968" cy="446786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CH" i="1" dirty="0"/>
              <a:t>adpost.com est un site d’annonces gratuites international</a:t>
            </a:r>
          </a:p>
          <a:p>
            <a:pPr marL="0" indent="0">
              <a:buNone/>
            </a:pPr>
            <a:r>
              <a:rPr lang="fr-CH" dirty="0"/>
              <a:t>Avantages:</a:t>
            </a:r>
          </a:p>
          <a:p>
            <a:pPr>
              <a:buFontTx/>
              <a:buChar char="-"/>
            </a:pPr>
            <a:r>
              <a:rPr lang="fr-CH" dirty="0"/>
              <a:t>Structure du site</a:t>
            </a:r>
          </a:p>
          <a:p>
            <a:pPr lvl="1">
              <a:buFontTx/>
              <a:buChar char="-"/>
            </a:pPr>
            <a:r>
              <a:rPr lang="fr-CH" dirty="0"/>
              <a:t> Sous-répertoire par pays</a:t>
            </a:r>
          </a:p>
          <a:p>
            <a:pPr>
              <a:buFontTx/>
              <a:buChar char="-"/>
            </a:pPr>
            <a:r>
              <a:rPr lang="fr-CH" dirty="0"/>
              <a:t>Quantité de données</a:t>
            </a:r>
          </a:p>
          <a:p>
            <a:pPr>
              <a:buFontTx/>
              <a:buChar char="-"/>
            </a:pPr>
            <a:r>
              <a:rPr lang="fr-CH" dirty="0"/>
              <a:t>Informations sur le vendeur</a:t>
            </a:r>
          </a:p>
          <a:p>
            <a:pPr>
              <a:buFontTx/>
              <a:buChar char="-"/>
            </a:pPr>
            <a:r>
              <a:rPr lang="fr-CH" dirty="0"/>
              <a:t>Popularité du site</a:t>
            </a:r>
          </a:p>
          <a:p>
            <a:pPr>
              <a:buFontTx/>
              <a:buChar char="-"/>
            </a:pPr>
            <a:endParaRPr lang="fr-CH" dirty="0"/>
          </a:p>
          <a:p>
            <a:pPr lvl="1">
              <a:buFontTx/>
              <a:buChar char="-"/>
            </a:pPr>
            <a:endParaRPr lang="fr-CH" dirty="0"/>
          </a:p>
          <a:p>
            <a:pPr>
              <a:buFontTx/>
              <a:buChar char="-"/>
            </a:pPr>
            <a:endParaRPr lang="fr-CH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3CA6D74-F6CF-4934-8EE7-767FECF0EC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1" t="10100" r="66926" b="9051"/>
          <a:stretch/>
        </p:blipFill>
        <p:spPr>
          <a:xfrm>
            <a:off x="7320136" y="656692"/>
            <a:ext cx="3888432" cy="5544616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7DAC14A4-210B-403C-87C2-29E129E96FD0}"/>
              </a:ext>
            </a:extLst>
          </p:cNvPr>
          <p:cNvSpPr/>
          <p:nvPr/>
        </p:nvSpPr>
        <p:spPr>
          <a:xfrm>
            <a:off x="7752184" y="5805264"/>
            <a:ext cx="936104" cy="36004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59523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E0C23B-2C3B-0547-AE45-B959E2CE0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Pourquoi</a:t>
            </a:r>
            <a:r>
              <a:rPr lang="en-US" dirty="0"/>
              <a:t> </a:t>
            </a:r>
            <a:r>
              <a:rPr lang="en-US" dirty="0" err="1"/>
              <a:t>adpost.com</a:t>
            </a:r>
            <a:r>
              <a:rPr lang="en-US" dirty="0"/>
              <a:t>: sous-</a:t>
            </a:r>
            <a:r>
              <a:rPr lang="en-US" dirty="0" err="1"/>
              <a:t>répertoires</a:t>
            </a:r>
            <a:endParaRPr lang="fr-FR" dirty="0"/>
          </a:p>
        </p:txBody>
      </p:sp>
      <p:pic>
        <p:nvPicPr>
          <p:cNvPr id="5" name="Espace réservé du contenu 4" descr="Une image contenant texte, intérieur, capture d’écran&#10;&#10;Description générée automatiquement">
            <a:extLst>
              <a:ext uri="{FF2B5EF4-FFF2-40B4-BE49-F238E27FC236}">
                <a16:creationId xmlns:a16="http://schemas.microsoft.com/office/drawing/2014/main" id="{CC5213E9-1D71-3C47-B7F1-D0E1F2AFB4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64156" y="1412875"/>
            <a:ext cx="9863687" cy="4467225"/>
          </a:xfrm>
        </p:spPr>
      </p:pic>
      <p:sp>
        <p:nvSpPr>
          <p:cNvPr id="6" name="Ellipse 5">
            <a:extLst>
              <a:ext uri="{FF2B5EF4-FFF2-40B4-BE49-F238E27FC236}">
                <a16:creationId xmlns:a16="http://schemas.microsoft.com/office/drawing/2014/main" id="{2544AEC3-4450-8E48-8D7C-2D142BF6E1B4}"/>
              </a:ext>
            </a:extLst>
          </p:cNvPr>
          <p:cNvSpPr/>
          <p:nvPr/>
        </p:nvSpPr>
        <p:spPr>
          <a:xfrm>
            <a:off x="3647728" y="2204864"/>
            <a:ext cx="1944216" cy="20162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306287E6-3FCF-BC42-ADA3-81F1CDB4F654}"/>
              </a:ext>
            </a:extLst>
          </p:cNvPr>
          <p:cNvSpPr/>
          <p:nvPr/>
        </p:nvSpPr>
        <p:spPr>
          <a:xfrm>
            <a:off x="6600058" y="2204864"/>
            <a:ext cx="1944216" cy="20162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66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F8FE6-153C-4543-B633-5DC578EDC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800" dirty="0" err="1"/>
              <a:t>Pourquoi</a:t>
            </a:r>
            <a:r>
              <a:rPr lang="en-US" sz="4800" dirty="0"/>
              <a:t> </a:t>
            </a:r>
            <a:r>
              <a:rPr lang="en-US" sz="4800" dirty="0" err="1"/>
              <a:t>adpost.com</a:t>
            </a:r>
            <a:r>
              <a:rPr lang="en-US" sz="4800" dirty="0"/>
              <a:t>: </a:t>
            </a:r>
            <a:r>
              <a:rPr lang="en-US" sz="4800" dirty="0" err="1"/>
              <a:t>popularité</a:t>
            </a:r>
            <a:endParaRPr lang="en-US" sz="4800" dirty="0"/>
          </a:p>
        </p:txBody>
      </p:sp>
      <p:pic>
        <p:nvPicPr>
          <p:cNvPr id="25" name="Content Placeholder 4">
            <a:extLst>
              <a:ext uri="{FF2B5EF4-FFF2-40B4-BE49-F238E27FC236}">
                <a16:creationId xmlns:a16="http://schemas.microsoft.com/office/drawing/2014/main" id="{3E8C1B68-AAF9-4DF2-AF6B-97AE6A656F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353" t="28427" r="28944" b="18513"/>
          <a:stretch/>
        </p:blipFill>
        <p:spPr>
          <a:xfrm>
            <a:off x="1415480" y="1438942"/>
            <a:ext cx="9361040" cy="484189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F5B6A6A-1BC7-4266-8B62-BD2473E017FE}"/>
              </a:ext>
            </a:extLst>
          </p:cNvPr>
          <p:cNvSpPr/>
          <p:nvPr/>
        </p:nvSpPr>
        <p:spPr>
          <a:xfrm>
            <a:off x="7104112" y="6224172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CH" sz="1200" dirty="0"/>
              <a:t>Source: https://www.alexa.com/siteinfo/adpost.com</a:t>
            </a:r>
          </a:p>
        </p:txBody>
      </p:sp>
    </p:spTree>
    <p:extLst>
      <p:ext uri="{BB962C8B-B14F-4D97-AF65-F5344CB8AC3E}">
        <p14:creationId xmlns:p14="http://schemas.microsoft.com/office/powerpoint/2010/main" val="31674198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602</TotalTime>
  <Words>956</Words>
  <Application>Microsoft Office PowerPoint</Application>
  <PresentationFormat>Grand écran</PresentationFormat>
  <Paragraphs>165</Paragraphs>
  <Slides>18</Slides>
  <Notes>16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3" baseType="lpstr">
      <vt:lpstr>Avenir Next LT Pro</vt:lpstr>
      <vt:lpstr>Avenir Next LT Pro Light</vt:lpstr>
      <vt:lpstr>Calibri</vt:lpstr>
      <vt:lpstr>Garamond</vt:lpstr>
      <vt:lpstr>SavonVTI</vt:lpstr>
      <vt:lpstr>TRAFIC D’OISEAUX SUR LA PLATEFORME ADPOST</vt:lpstr>
      <vt:lpstr>Plan</vt:lpstr>
      <vt:lpstr>Intérêt pour trafic d’animaux sauvages</vt:lpstr>
      <vt:lpstr>Aspects légaux</vt:lpstr>
      <vt:lpstr>Solutions existantes</vt:lpstr>
      <vt:lpstr>Solutions existantes: Classification</vt:lpstr>
      <vt:lpstr>Pourquoi adpost.com</vt:lpstr>
      <vt:lpstr>Pourquoi adpost.com: sous-répertoires</vt:lpstr>
      <vt:lpstr>Pourquoi adpost.com: popularité</vt:lpstr>
      <vt:lpstr>L’automatisation du travail</vt:lpstr>
      <vt:lpstr>L’automatisation du travail</vt:lpstr>
      <vt:lpstr>L’automatisation du travail</vt:lpstr>
      <vt:lpstr>L’automatisation du travail</vt:lpstr>
      <vt:lpstr>L’automatisation du travail</vt:lpstr>
      <vt:lpstr>Difficultés rencontrées</vt:lpstr>
      <vt:lpstr>Difficultés rencontrées</vt:lpstr>
      <vt:lpstr>Questions?</vt:lpstr>
      <vt:lpstr>Merci pour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TRAFIC D’OISEAUX SUR LA PLATEFORME ADPOST</dc:title>
  <dc:creator>Jasmin Wyss</dc:creator>
  <cp:lastModifiedBy>Danny Kohler</cp:lastModifiedBy>
  <cp:revision>31</cp:revision>
  <dcterms:created xsi:type="dcterms:W3CDTF">2020-11-01T16:39:04Z</dcterms:created>
  <dcterms:modified xsi:type="dcterms:W3CDTF">2020-11-02T22:42:57Z</dcterms:modified>
</cp:coreProperties>
</file>